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0" r:id="rId2"/>
    <p:sldId id="275" r:id="rId3"/>
    <p:sldId id="278" r:id="rId4"/>
    <p:sldId id="272" r:id="rId5"/>
    <p:sldId id="273" r:id="rId6"/>
    <p:sldId id="274" r:id="rId7"/>
    <p:sldId id="279" r:id="rId8"/>
    <p:sldId id="281" r:id="rId9"/>
    <p:sldId id="276" r:id="rId10"/>
    <p:sldId id="271" r:id="rId11"/>
    <p:sldId id="282" r:id="rId12"/>
    <p:sldId id="283" r:id="rId13"/>
    <p:sldId id="284" r:id="rId14"/>
    <p:sldId id="285" r:id="rId15"/>
    <p:sldId id="297" r:id="rId16"/>
    <p:sldId id="287" r:id="rId17"/>
    <p:sldId id="291" r:id="rId18"/>
    <p:sldId id="292" r:id="rId19"/>
    <p:sldId id="294" r:id="rId20"/>
    <p:sldId id="295" r:id="rId21"/>
    <p:sldId id="286" r:id="rId22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Koverwatch" panose="02020603020101020101" pitchFamily="18" charset="-127"/>
      <p:regular r:id="rId25"/>
    </p:embeddedFont>
    <p:embeddedFont>
      <p:font typeface="함초롬돋움" panose="020B0604000101010101" pitchFamily="50" charset="-127"/>
      <p:regular r:id="rId26"/>
      <p:bold r:id="rId27"/>
    </p:embeddedFont>
    <p:embeddedFont>
      <p:font typeface="Agency FB" panose="020B0503020202020204" pitchFamily="34" charset="0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 young Song" initials="cyS" lastIdx="2" clrIdx="0">
    <p:extLst>
      <p:ext uri="{19B8F6BF-5375-455C-9EA6-DF929625EA0E}">
        <p15:presenceInfo xmlns:p15="http://schemas.microsoft.com/office/powerpoint/2012/main" userId="72cf9ab2a31471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00"/>
    <a:srgbClr val="F2F2F2"/>
    <a:srgbClr val="6B6B6B"/>
    <a:srgbClr val="282828"/>
    <a:srgbClr val="CFD0D1"/>
    <a:srgbClr val="E6E6E6"/>
    <a:srgbClr val="D8AD31"/>
    <a:srgbClr val="3B3636"/>
    <a:srgbClr val="FFC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6429" autoAdjust="0"/>
  </p:normalViewPr>
  <p:slideViewPr>
    <p:cSldViewPr snapToGrid="0">
      <p:cViewPr varScale="1">
        <p:scale>
          <a:sx n="76" d="100"/>
          <a:sy n="76" d="100"/>
        </p:scale>
        <p:origin x="82" y="1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129401"/>
            <a:ext cx="6163733" cy="1087131"/>
          </a:xfrm>
          <a:prstGeom prst="rect">
            <a:avLst/>
          </a:prstGeom>
          <a:solidFill>
            <a:schemeClr val="tx2">
              <a:lumMod val="7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950559" y="4689907"/>
            <a:ext cx="4868350" cy="41784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800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소제목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6789060" y="4660616"/>
            <a:ext cx="50930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i="1" dirty="0">
                <a:ln w="0"/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rgbClr val="BCEAFA">
                        <a:alpha val="11000"/>
                      </a:srgbClr>
                    </a:gs>
                    <a:gs pos="48000">
                      <a:srgbClr val="8ADAF6">
                        <a:alpha val="67000"/>
                      </a:srgbClr>
                    </a:gs>
                    <a:gs pos="100000">
                      <a:srgbClr val="4DC8F2"/>
                    </a:gs>
                  </a:gsLst>
                  <a:lin ang="16200000" scaled="1"/>
                  <a:tileRect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불러오는 중</a:t>
            </a:r>
            <a:r>
              <a:rPr lang="en-US" altLang="ko-KR" sz="9600" i="1" dirty="0">
                <a:ln w="0"/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rgbClr val="BCEAFA">
                        <a:alpha val="11000"/>
                      </a:srgbClr>
                    </a:gs>
                    <a:gs pos="48000">
                      <a:srgbClr val="8ADAF6">
                        <a:alpha val="67000"/>
                      </a:srgbClr>
                    </a:gs>
                    <a:gs pos="100000">
                      <a:srgbClr val="4DC8F2"/>
                    </a:gs>
                  </a:gsLst>
                  <a:lin ang="16200000" scaled="1"/>
                  <a:tileRect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...</a:t>
            </a:r>
            <a:endParaRPr lang="en-US" altLang="ko-KR" sz="9600" b="0" i="1" cap="none" spc="0" dirty="0">
              <a:ln w="0"/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rgbClr val="BCEAFA">
                      <a:alpha val="11000"/>
                    </a:srgbClr>
                  </a:gs>
                  <a:gs pos="48000">
                    <a:srgbClr val="8ADAF6">
                      <a:alpha val="67000"/>
                    </a:srgbClr>
                  </a:gs>
                  <a:gs pos="100000">
                    <a:srgbClr val="4DC8F2"/>
                  </a:gs>
                </a:gsLst>
                <a:lin ang="16200000" scaled="1"/>
                <a:tileRect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690354" y="4060501"/>
            <a:ext cx="554960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팁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:</a:t>
            </a:r>
            <a:endParaRPr lang="en-US" altLang="ko-KR" sz="3600" cap="none" spc="0" dirty="0">
              <a:ln w="10160">
                <a:noFill/>
                <a:prstDash val="solid"/>
              </a:ln>
              <a:solidFill>
                <a:srgbClr val="FFFFFF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818730" y="4722073"/>
            <a:ext cx="65190" cy="3223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220912" y="5646551"/>
            <a:ext cx="3405447" cy="933017"/>
          </a:xfrm>
        </p:spPr>
        <p:txBody>
          <a:bodyPr anchor="b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>
                <a:solidFill>
                  <a:schemeClr val="bg1"/>
                </a:solidFill>
                <a:effectLst/>
                <a:latin typeface="Koverwatch" panose="02020603020101020101" pitchFamily="18" charset="-127"/>
                <a:ea typeface="Koverwatch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92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2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9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6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6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8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1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8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8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47CC1-411C-430C-BC10-7587BCC27C27}" type="datetimeFigureOut">
              <a:rPr lang="ko-KR" altLang="en-US" smtClean="0"/>
              <a:t>2017-07-06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B23C6-EE6F-47B8-B2E8-B64E5E9311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67F8CD4-48AC-4CD5-AF6E-3E48277B8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22336B-BDBC-44DD-B01B-2D3C23A4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29" y="1639986"/>
            <a:ext cx="4102144" cy="44259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ADDC91F-FBD2-4450-AC43-251A27EF46C1}"/>
              </a:ext>
            </a:extLst>
          </p:cNvPr>
          <p:cNvSpPr/>
          <p:nvPr/>
        </p:nvSpPr>
        <p:spPr>
          <a:xfrm>
            <a:off x="2262512" y="2570321"/>
            <a:ext cx="5092016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 </a:t>
            </a:r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Programming</a:t>
            </a:r>
            <a:r>
              <a:rPr lang="ko-KR" altLang="en-US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                   </a:t>
            </a:r>
            <a:r>
              <a:rPr lang="en-US" altLang="ko-KR" sz="8000" i="1" dirty="0">
                <a:ln w="10160">
                  <a:noFill/>
                  <a:prstDash val="solid"/>
                </a:ln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       </a:t>
            </a:r>
            <a:endParaRPr lang="en-US" altLang="ko-KR" sz="8000" i="1" cap="none" spc="0" dirty="0">
              <a:ln w="10160">
                <a:noFill/>
                <a:prstDash val="solid"/>
              </a:ln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D70B85-05E2-4A43-8577-F701BB9BC4F5}"/>
              </a:ext>
            </a:extLst>
          </p:cNvPr>
          <p:cNvSpPr/>
          <p:nvPr/>
        </p:nvSpPr>
        <p:spPr>
          <a:xfrm>
            <a:off x="966448" y="1858245"/>
            <a:ext cx="3546557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 have Never studied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883422-97A8-4CF8-B843-CDC7FAF2AC1F}"/>
              </a:ext>
            </a:extLst>
          </p:cNvPr>
          <p:cNvSpPr/>
          <p:nvPr/>
        </p:nvSpPr>
        <p:spPr>
          <a:xfrm>
            <a:off x="4878254" y="6334810"/>
            <a:ext cx="2525439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designed by </a:t>
            </a:r>
            <a:r>
              <a:rPr lang="en-US" altLang="ko-KR" sz="20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Avantgardist</a:t>
            </a:r>
          </a:p>
        </p:txBody>
      </p:sp>
    </p:spTree>
    <p:extLst>
      <p:ext uri="{BB962C8B-B14F-4D97-AF65-F5344CB8AC3E}">
        <p14:creationId xmlns:p14="http://schemas.microsoft.com/office/powerpoint/2010/main" val="292132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339"/>
            <a:ext cx="12192000" cy="7003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절차 지향 언어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procedure - oriented language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CF360C-35B3-4D6E-AF93-CC9FB2F2DC61}"/>
              </a:ext>
            </a:extLst>
          </p:cNvPr>
          <p:cNvSpPr/>
          <p:nvPr/>
        </p:nvSpPr>
        <p:spPr>
          <a:xfrm>
            <a:off x="1118716" y="2820286"/>
            <a:ext cx="9954568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프로그램을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작성할 때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실행 순서를 지정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하게 되는 언어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문제의 해결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순서와 절차의 표현과 해결이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쉽도록 설계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된 프로그램 언어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32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339"/>
            <a:ext cx="12192000" cy="7003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실행 파일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executable file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CF360C-35B3-4D6E-AF93-CC9FB2F2DC61}"/>
              </a:ext>
            </a:extLst>
          </p:cNvPr>
          <p:cNvSpPr/>
          <p:nvPr/>
        </p:nvSpPr>
        <p:spPr>
          <a:xfrm>
            <a:off x="1118716" y="2820286"/>
            <a:ext cx="9954568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실행 파일이란 </a:t>
            </a:r>
            <a:r>
              <a:rPr lang="en-US" altLang="ko-KR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CPU </a:t>
            </a:r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에게 일을 시키는 녀석</a:t>
            </a:r>
            <a:r>
              <a:rPr lang="en-US" altLang="ko-KR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!</a:t>
            </a:r>
          </a:p>
          <a:p>
            <a:pPr algn="ctr"/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어셈블리 명령어 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[ </a:t>
            </a:r>
            <a:r>
              <a:rPr lang="en-US" altLang="ko-KR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cpu </a:t>
            </a:r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언어 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]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의 모음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4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339"/>
            <a:ext cx="12192000" cy="7003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컴파일러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compiler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53F4D6-90E1-43F6-9865-53AE16E0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46" y="2229777"/>
            <a:ext cx="1246912" cy="20870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FB28AE-BA74-45B6-A6D8-AC9A32E31C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32" y="2323647"/>
            <a:ext cx="2014762" cy="20147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D4A7A0-1604-42B0-BC98-B6AD7735A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20" y="1788979"/>
            <a:ext cx="3140956" cy="319494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74F35-0A3A-4549-A4C0-CCAAF9CA4DCE}"/>
              </a:ext>
            </a:extLst>
          </p:cNvPr>
          <p:cNvSpPr/>
          <p:nvPr/>
        </p:nvSpPr>
        <p:spPr>
          <a:xfrm>
            <a:off x="1211329" y="4732213"/>
            <a:ext cx="2040120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모국어 가능</a:t>
            </a:r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 </a:t>
            </a:r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언어 가능</a:t>
            </a:r>
            <a:endParaRPr lang="en-US" altLang="ko-KR" sz="3600" dirty="0"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F078F8-CD4E-4F10-BB36-F682F18A9222}"/>
              </a:ext>
            </a:extLst>
          </p:cNvPr>
          <p:cNvSpPr/>
          <p:nvPr/>
        </p:nvSpPr>
        <p:spPr>
          <a:xfrm>
            <a:off x="5128843" y="4732213"/>
            <a:ext cx="2040120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 </a:t>
            </a:r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언어 가능</a:t>
            </a:r>
            <a:endParaRPr lang="en-US" altLang="ko-KR" sz="3600" dirty="0"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기계어 가능</a:t>
            </a:r>
            <a:endParaRPr lang="en-US" altLang="ko-KR" sz="3600" dirty="0">
              <a:solidFill>
                <a:schemeClr val="accent4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EAE9ED-BF77-48D5-B997-12D0C4C28841}"/>
              </a:ext>
            </a:extLst>
          </p:cNvPr>
          <p:cNvSpPr/>
          <p:nvPr/>
        </p:nvSpPr>
        <p:spPr>
          <a:xfrm>
            <a:off x="8806888" y="5030244"/>
            <a:ext cx="204012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기계어 가능</a:t>
            </a:r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45853E1-E855-4BF1-8217-D741315E96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35" y="2775837"/>
            <a:ext cx="476972" cy="11958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4CC767-7A4C-4177-8029-D594297950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04" y="2775836"/>
            <a:ext cx="476972" cy="11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0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70339"/>
            <a:ext cx="12192000" cy="7003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C </a:t>
            </a:r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언어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c language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CF360C-35B3-4D6E-AF93-CC9FB2F2DC61}"/>
              </a:ext>
            </a:extLst>
          </p:cNvPr>
          <p:cNvSpPr/>
          <p:nvPr/>
        </p:nvSpPr>
        <p:spPr>
          <a:xfrm>
            <a:off x="1118716" y="2820286"/>
            <a:ext cx="9954568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cpu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의 내부구조에 대한 지식 필요 </a:t>
            </a:r>
            <a:r>
              <a:rPr lang="en-US" altLang="ko-KR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x</a:t>
            </a:r>
          </a:p>
          <a:p>
            <a:pPr algn="ctr"/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사람들이 이해하기 쉬운 구조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적인 언어의 특성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85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339"/>
            <a:ext cx="12192000" cy="70037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실행 파일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87FA6E-5371-4AD8-A06B-49B995258D34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executable file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CF360C-35B3-4D6E-AF93-CC9FB2F2DC61}"/>
              </a:ext>
            </a:extLst>
          </p:cNvPr>
          <p:cNvSpPr/>
          <p:nvPr/>
        </p:nvSpPr>
        <p:spPr>
          <a:xfrm>
            <a:off x="1118716" y="2820286"/>
            <a:ext cx="9954568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CPU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에게 일을 시키기 위한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바이너리 형태의 명령어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</a:t>
            </a:r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운영체제에서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요구하는 포맷에 맞춰서 구성하는 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파일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089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11C022-EB3F-43CA-9A08-388BBFC3F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4680" y="5043517"/>
            <a:ext cx="6107762" cy="1200329"/>
          </a:xfrm>
          <a:prstGeom prst="rect">
            <a:avLst/>
          </a:prstGeom>
          <a:noFill/>
          <a:effectLst>
            <a:glow rad="7493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i="1" dirty="0">
                <a:ln w="0"/>
                <a:solidFill>
                  <a:schemeClr val="bg1"/>
                </a:solidFill>
                <a:effectLst>
                  <a:glow rad="711200">
                    <a:srgbClr val="0070C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곧 코딩에 돌입합니다</a:t>
            </a:r>
            <a:r>
              <a:rPr lang="en-US" altLang="ko-KR" sz="7200" i="1" dirty="0">
                <a:ln w="0"/>
                <a:solidFill>
                  <a:schemeClr val="bg1"/>
                </a:solidFill>
                <a:effectLst>
                  <a:glow rad="711200">
                    <a:srgbClr val="0070C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en-US" altLang="ko-KR" sz="7200" b="0" i="1" cap="none" spc="0" dirty="0">
              <a:ln w="0"/>
              <a:solidFill>
                <a:schemeClr val="bg1"/>
              </a:solidFill>
              <a:effectLst>
                <a:glow rad="711200">
                  <a:srgbClr val="0070C0">
                    <a:alpha val="4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4487312"/>
            <a:ext cx="1868351" cy="0"/>
          </a:xfrm>
          <a:prstGeom prst="line">
            <a:avLst/>
          </a:prstGeom>
          <a:ln w="76200" cap="rnd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868351" y="4487312"/>
            <a:ext cx="633549" cy="459519"/>
          </a:xfrm>
          <a:prstGeom prst="line">
            <a:avLst/>
          </a:prstGeom>
          <a:ln w="76200" cap="rnd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9690100" y="4518881"/>
            <a:ext cx="633549" cy="459519"/>
          </a:xfrm>
          <a:prstGeom prst="line">
            <a:avLst/>
          </a:prstGeom>
          <a:ln w="76200" cap="rnd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14494" y="4946831"/>
            <a:ext cx="7175606" cy="42555"/>
          </a:xfrm>
          <a:prstGeom prst="line">
            <a:avLst/>
          </a:prstGeom>
          <a:ln w="76200" cap="rnd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323649" y="4518881"/>
            <a:ext cx="1868351" cy="0"/>
          </a:xfrm>
          <a:prstGeom prst="line">
            <a:avLst/>
          </a:prstGeom>
          <a:ln w="76200" cap="rnd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595703" y="3244334"/>
            <a:ext cx="10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i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Koverwatch" panose="02020603020101020101" pitchFamily="18" charset="-127"/>
                <a:ea typeface="Koverwatch" panose="02020603020101020101" pitchFamily="18" charset="-127"/>
              </a:rPr>
              <a:t>제목           </a:t>
            </a:r>
            <a:endParaRPr lang="en-US" altLang="ko-KR" i="1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919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418A8A-147D-4585-81B4-FE6E43E8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프로그램의 기본 구성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E20B2-0E3A-4066-B6F2-0E2FF2C3F0FB}"/>
              </a:ext>
            </a:extLst>
          </p:cNvPr>
          <p:cNvSpPr/>
          <p:nvPr/>
        </p:nvSpPr>
        <p:spPr>
          <a:xfrm>
            <a:off x="1936955" y="1916982"/>
            <a:ext cx="8898194" cy="42473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main(void)				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함수임을 알림</a:t>
            </a:r>
            <a:endParaRPr lang="en-US" altLang="ko-KR" sz="32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{						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함수의 몸체 시작</a:t>
            </a:r>
            <a:endParaRPr lang="en-US" altLang="ko-KR" sz="32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</a:t>
            </a: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printf(“Hello World!\n”);  	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3200" cap="none" spc="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함수 내용</a:t>
            </a:r>
            <a:endParaRPr lang="en-US" altLang="ko-KR" sz="3200" cap="none" spc="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return 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0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  <a:r>
              <a:rPr lang="en-US" altLang="ko-KR" sz="36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		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함수의 종료를 알림</a:t>
            </a:r>
            <a:endParaRPr lang="en-US" altLang="ko-KR" sz="320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}						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// </a:t>
            </a:r>
            <a:r>
              <a:rPr lang="ko-KR" altLang="en-US" sz="3200" cap="none" spc="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함수 몸체 끝</a:t>
            </a:r>
            <a:endParaRPr lang="en-US" altLang="ko-KR" sz="3200" cap="none" spc="0" dirty="0">
              <a:ln w="10160">
                <a:noFill/>
                <a:prstDash val="solid"/>
              </a:ln>
              <a:solidFill>
                <a:srgbClr val="00B050"/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73C18-7211-4AC9-A945-CF9ADBC1A05F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program</a:t>
            </a:r>
            <a:r>
              <a:rPr lang="ko-KR" altLang="en-US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frame</a:t>
            </a:r>
            <a:r>
              <a:rPr lang="ko-KR" altLang="en-US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21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418A8A-147D-4585-81B4-FE6E43E8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자료형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E20B2-0E3A-4066-B6F2-0E2FF2C3F0FB}"/>
              </a:ext>
            </a:extLst>
          </p:cNvPr>
          <p:cNvSpPr/>
          <p:nvPr/>
        </p:nvSpPr>
        <p:spPr>
          <a:xfrm>
            <a:off x="2880852" y="2253236"/>
            <a:ext cx="7039897" cy="30469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정수형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ex. 10, 434, -23, …</a:t>
            </a:r>
            <a:endParaRPr lang="en-US" altLang="ko-KR" sz="3200" cap="none" spc="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float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</a:t>
            </a:r>
            <a:r>
              <a:rPr lang="ko-KR" altLang="en-US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실수형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ex.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3.14, 2.94, -69.69, …</a:t>
            </a:r>
            <a:endParaRPr lang="en-US" altLang="ko-KR" sz="3200" cap="none" spc="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double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실수형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ex. float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보다 더 큰 범위의 실수</a:t>
            </a:r>
            <a:endParaRPr lang="en-US" altLang="ko-KR" sz="240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c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har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</a:t>
            </a:r>
            <a:r>
              <a:rPr lang="ko-KR" altLang="en-US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문자형</a:t>
            </a:r>
            <a:r>
              <a:rPr lang="en-US" altLang="ko-KR" sz="3200" cap="none" spc="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	ex. a, b, c, d …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16C2BC-30A4-4FE8-9040-09E3B7843862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Data type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28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418A8A-147D-4585-81B4-FE6E43E8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변수 선언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E20B2-0E3A-4066-B6F2-0E2FF2C3F0FB}"/>
              </a:ext>
            </a:extLst>
          </p:cNvPr>
          <p:cNvSpPr/>
          <p:nvPr/>
        </p:nvSpPr>
        <p:spPr>
          <a:xfrm>
            <a:off x="7492179" y="2423516"/>
            <a:ext cx="3106993" cy="2211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num1 =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10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float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num2 =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10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char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num3 =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‘a’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16C2BC-30A4-4FE8-9040-09E3B7843862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variable declaration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67335-E02E-4B2D-B796-4B5ED14E4578}"/>
              </a:ext>
            </a:extLst>
          </p:cNvPr>
          <p:cNvSpPr/>
          <p:nvPr/>
        </p:nvSpPr>
        <p:spPr>
          <a:xfrm>
            <a:off x="1959077" y="3204178"/>
            <a:ext cx="4714566" cy="65011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자료형   </a:t>
            </a:r>
            <a:r>
              <a:rPr lang="ko-KR" altLang="en-US" sz="28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변수이름</a:t>
            </a:r>
            <a:r>
              <a:rPr lang="ko-KR" altLang="en-US" sz="28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  </a:t>
            </a:r>
            <a:r>
              <a:rPr lang="en-US" altLang="ko-KR" sz="28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=</a:t>
            </a:r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  </a:t>
            </a:r>
            <a:r>
              <a:rPr lang="ko-KR" altLang="en-US" sz="2800" dirty="0">
                <a:ln w="10160">
                  <a:noFill/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값</a:t>
            </a:r>
            <a:r>
              <a:rPr lang="en-US" altLang="ko-KR" sz="28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482FB7-752A-4D11-9239-96D0905D52F1}"/>
              </a:ext>
            </a:extLst>
          </p:cNvPr>
          <p:cNvSpPr/>
          <p:nvPr/>
        </p:nvSpPr>
        <p:spPr>
          <a:xfrm>
            <a:off x="1959077" y="2416090"/>
            <a:ext cx="4714566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 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val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 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=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rgbClr val="0070C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   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20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C808DA-00E3-4AEB-A22C-D2D7F52EDBFD}"/>
              </a:ext>
            </a:extLst>
          </p:cNvPr>
          <p:cNvSpPr/>
          <p:nvPr/>
        </p:nvSpPr>
        <p:spPr>
          <a:xfrm>
            <a:off x="1959077" y="4016677"/>
            <a:ext cx="4785851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val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이라는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이름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으로 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int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형태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로 메모리를 할당 해줘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FCA43D-6505-488E-BA8B-3E030699E516}"/>
              </a:ext>
            </a:extLst>
          </p:cNvPr>
          <p:cNvSpPr/>
          <p:nvPr/>
        </p:nvSpPr>
        <p:spPr>
          <a:xfrm>
            <a:off x="3506429" y="5261729"/>
            <a:ext cx="5179141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변수이름은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중복 선언 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X</a:t>
            </a:r>
            <a:r>
              <a:rPr lang="en-US" altLang="ko-KR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,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따라서 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단어 선택</a:t>
            </a:r>
            <a:r>
              <a:rPr lang="ko-KR" altLang="en-US" sz="2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이 굉장히 중요</a:t>
            </a:r>
            <a:endParaRPr lang="en-US" altLang="ko-KR" sz="2400" dirty="0">
              <a:ln w="10160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548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418A8A-147D-4585-81B4-FE6E43E8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산술 연산자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E20B2-0E3A-4066-B6F2-0E2FF2C3F0FB}"/>
              </a:ext>
            </a:extLst>
          </p:cNvPr>
          <p:cNvSpPr/>
          <p:nvPr/>
        </p:nvSpPr>
        <p:spPr>
          <a:xfrm>
            <a:off x="3648501" y="1938148"/>
            <a:ext cx="5004180" cy="45243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=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대입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20;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+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덧셈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a + b;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-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뺄셈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a – b;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*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곱셈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a * b;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/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00B05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나눗셈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a / b;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%	</a:t>
            </a:r>
            <a:r>
              <a:rPr lang="ko-KR" altLang="en-US" sz="32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나머지 연산</a:t>
            </a:r>
            <a:r>
              <a:rPr lang="en-US" altLang="ko-KR" sz="32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	ex.  val = a % b;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16C2BC-30A4-4FE8-9040-09E3B7843862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arithmetic operator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34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E2B96F-FAD0-4F33-8599-6138ED9A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78" y="1607736"/>
            <a:ext cx="4588748" cy="34616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35BF70-F05E-4F24-95E4-210C9907C029}"/>
              </a:ext>
            </a:extLst>
          </p:cNvPr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코딩을 위한 준비물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B22ED8-441E-4351-8F6E-1E6BEF56EA45}"/>
              </a:ext>
            </a:extLst>
          </p:cNvPr>
          <p:cNvSpPr/>
          <p:nvPr/>
        </p:nvSpPr>
        <p:spPr>
          <a:xfrm>
            <a:off x="2816400" y="4864330"/>
            <a:ext cx="664914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a</a:t>
            </a:r>
            <a:r>
              <a:rPr lang="en-US" altLang="ko-KR" sz="4000" cap="none" spc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dditional supply depots required…</a:t>
            </a:r>
          </a:p>
        </p:txBody>
      </p:sp>
    </p:spTree>
    <p:extLst>
      <p:ext uri="{BB962C8B-B14F-4D97-AF65-F5344CB8AC3E}">
        <p14:creationId xmlns:p14="http://schemas.microsoft.com/office/powerpoint/2010/main" val="2343714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4418A8A-147D-4585-81B4-FE6E43E8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복합 대입 연산자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E20B2-0E3A-4066-B6F2-0E2FF2C3F0FB}"/>
              </a:ext>
            </a:extLst>
          </p:cNvPr>
          <p:cNvSpPr/>
          <p:nvPr/>
        </p:nvSpPr>
        <p:spPr>
          <a:xfrm>
            <a:off x="4194412" y="1830050"/>
            <a:ext cx="3803176" cy="314900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5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a = a + b;</a:t>
            </a:r>
          </a:p>
          <a:p>
            <a:pPr algn="ctr">
              <a:lnSpc>
                <a:spcPct val="200000"/>
              </a:lnSpc>
            </a:pPr>
            <a:r>
              <a:rPr lang="en-US" altLang="ko-KR" sz="5400" dirty="0">
                <a:ln w="10160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a += b;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16C2BC-30A4-4FE8-9040-09E3B7843862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[ complex substitution operator ]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FD6780-B244-432D-90EE-C74CC0C854BE}"/>
              </a:ext>
            </a:extLst>
          </p:cNvPr>
          <p:cNvSpPr/>
          <p:nvPr/>
        </p:nvSpPr>
        <p:spPr>
          <a:xfrm>
            <a:off x="5529537" y="3494930"/>
            <a:ext cx="1569660" cy="734112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Koverwatch" panose="02020603020101020101" pitchFamily="18" charset="-127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4343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F78934-35E1-4F82-8737-F0822F58C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Visual studio 2017 community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45094-759B-4C81-8594-A04B15768D20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https://www.visualstudio.com/ko/downloads/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40F33-2765-4436-882D-52C21596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1" y="2251883"/>
            <a:ext cx="8668378" cy="4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02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0607544-307A-4948-BF69-80FB08E77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GITHUB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45094-759B-4C81-8594-A04B15768D20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https://github.com/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8CEFE1-B726-47C1-B78A-89280748E55B}"/>
              </a:ext>
            </a:extLst>
          </p:cNvPr>
          <p:cNvSpPr/>
          <p:nvPr/>
        </p:nvSpPr>
        <p:spPr>
          <a:xfrm>
            <a:off x="1118716" y="2820286"/>
            <a:ext cx="9954568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GitHub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는 영리적인 서비스와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오픈소스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위한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무상 서비스</a:t>
            </a:r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를 제공</a:t>
            </a:r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endParaRPr lang="en-US" altLang="ko-KR" sz="3600" dirty="0">
              <a:solidFill>
                <a:srgbClr val="F2F2F2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F2F2F2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지구상에서 </a:t>
            </a:r>
            <a:r>
              <a:rPr lang="ko-KR" altLang="en-US" sz="3600" dirty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가장 인기있는 오픈 소스 코드 저장소</a:t>
            </a:r>
            <a:endParaRPr lang="en-US" altLang="ko-KR" sz="36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36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65BD2C-FA9F-4EC8-B96A-15C9D2E30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927D45-74E7-4094-8771-0600A315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88" y="1560406"/>
            <a:ext cx="5430432" cy="45618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B78DC5-259F-4755-914F-AF2ECEDC4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2" y="1560406"/>
            <a:ext cx="5469824" cy="4561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EB13C-C9AB-41C8-A22B-63FD8967C553}"/>
              </a:ext>
            </a:extLst>
          </p:cNvPr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GITHUB </a:t>
            </a:r>
            <a:r>
              <a:rPr lang="ko-KR" altLang="en-US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사용법</a:t>
            </a:r>
            <a:endParaRPr lang="en-US" altLang="ko-KR" sz="5400" cap="none" spc="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1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B05AB1-34C0-4B79-853C-F3406608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cap="none" spc="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GITHUB Desktop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45094-759B-4C81-8594-A04B15768D20}"/>
              </a:ext>
            </a:extLst>
          </p:cNvPr>
          <p:cNvSpPr/>
          <p:nvPr/>
        </p:nvSpPr>
        <p:spPr>
          <a:xfrm>
            <a:off x="2328373" y="1265056"/>
            <a:ext cx="7545084" cy="523220"/>
          </a:xfrm>
          <a:prstGeom prst="rect">
            <a:avLst/>
          </a:prstGeom>
          <a:noFill/>
          <a:ln>
            <a:noFill/>
          </a:ln>
          <a:effectLst>
            <a:reflection blurRad="6350" stA="70000" endPos="56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dirty="0">
                <a:ln w="10160">
                  <a:noFill/>
                  <a:prstDash val="solid"/>
                </a:ln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  <a:cs typeface="함초롬돋움" panose="020B0604000101010101" pitchFamily="50" charset="-127"/>
              </a:rPr>
              <a:t>https://desktop.github.com/</a:t>
            </a:r>
            <a:endParaRPr lang="en-US" altLang="ko-KR" sz="2800" cap="none" spc="0" dirty="0">
              <a:ln w="10160">
                <a:noFill/>
                <a:prstDash val="solid"/>
              </a:ln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3869BD-739F-4D60-9E32-299FAEB88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71" y="2187948"/>
            <a:ext cx="6343858" cy="427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6D9E475-E296-4BAD-8659-2156BC7ED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GITHUB Desktop </a:t>
            </a:r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사용법</a:t>
            </a:r>
            <a:endParaRPr lang="en-US" altLang="ko-KR" sz="540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57C34-E2D9-4118-BC26-5D4944C7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8" y="1357747"/>
            <a:ext cx="9739204" cy="51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8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6A25E6-8EED-49A9-B801-4F409A9DC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2"/>
            <a:ext cx="12192000" cy="69415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18538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GITHUB Desktop </a:t>
            </a:r>
            <a:r>
              <a:rPr lang="ko-KR" altLang="en-US" sz="5400" dirty="0">
                <a:ln w="10160">
                  <a:noFill/>
                  <a:prstDash val="solid"/>
                </a:ln>
                <a:gradFill>
                  <a:gsLst>
                    <a:gs pos="4000">
                      <a:schemeClr val="bg1">
                        <a:alpha val="7000"/>
                      </a:schemeClr>
                    </a:gs>
                    <a:gs pos="31000">
                      <a:schemeClr val="bg1">
                        <a:alpha val="59000"/>
                      </a:schemeClr>
                    </a:gs>
                    <a:gs pos="51000">
                      <a:schemeClr val="bg1">
                        <a:alpha val="76000"/>
                      </a:schemeClr>
                    </a:gs>
                    <a:gs pos="74000">
                      <a:schemeClr val="bg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사용법</a:t>
            </a:r>
            <a:endParaRPr lang="en-US" altLang="ko-KR" sz="5400" dirty="0">
              <a:ln w="10160">
                <a:noFill/>
                <a:prstDash val="solid"/>
              </a:ln>
              <a:gradFill>
                <a:gsLst>
                  <a:gs pos="4000">
                    <a:schemeClr val="bg1">
                      <a:alpha val="7000"/>
                    </a:schemeClr>
                  </a:gs>
                  <a:gs pos="31000">
                    <a:schemeClr val="bg1">
                      <a:alpha val="59000"/>
                    </a:schemeClr>
                  </a:gs>
                  <a:gs pos="51000">
                    <a:schemeClr val="bg1">
                      <a:alpha val="76000"/>
                    </a:schemeClr>
                  </a:gs>
                  <a:gs pos="74000">
                    <a:schemeClr val="bg1"/>
                  </a:gs>
                </a:gsLst>
                <a:lin ang="16200000" scaled="1"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E35217-6BE5-4854-9BF6-9FD569142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7" y="1357747"/>
            <a:ext cx="9739205" cy="51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2BE6C02-28FD-452E-8584-AD94FB3F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A7F3BE-5372-4E39-B4B7-67B0481958DE}"/>
              </a:ext>
            </a:extLst>
          </p:cNvPr>
          <p:cNvSpPr/>
          <p:nvPr/>
        </p:nvSpPr>
        <p:spPr>
          <a:xfrm>
            <a:off x="9340551" y="4350301"/>
            <a:ext cx="2044233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i="1" dirty="0">
                <a:solidFill>
                  <a:schemeClr val="bg1">
                    <a:lumMod val="9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LOADING…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EE235C-D5BF-4BFB-8FE1-C3A3A71977EE}"/>
              </a:ext>
            </a:extLst>
          </p:cNvPr>
          <p:cNvSpPr/>
          <p:nvPr/>
        </p:nvSpPr>
        <p:spPr>
          <a:xfrm>
            <a:off x="7901354" y="5050670"/>
            <a:ext cx="429064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7200" i="1" dirty="0">
                <a:solidFill>
                  <a:schemeClr val="accent4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122861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283</Words>
  <Application>Microsoft Office PowerPoint</Application>
  <PresentationFormat>와이드스크린</PresentationFormat>
  <Paragraphs>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Koverwatch</vt:lpstr>
      <vt:lpstr>함초롬돋움</vt:lpstr>
      <vt:lpstr>Agency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chi young Song</dc:creator>
  <cp:lastModifiedBy>최우진</cp:lastModifiedBy>
  <cp:revision>120</cp:revision>
  <dcterms:created xsi:type="dcterms:W3CDTF">2016-09-17T12:27:30Z</dcterms:created>
  <dcterms:modified xsi:type="dcterms:W3CDTF">2017-07-06T08:55:50Z</dcterms:modified>
</cp:coreProperties>
</file>